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4"/>
    <p:sldMasterId id="2147483694" r:id="rId5"/>
    <p:sldMasterId id="2147483709" r:id="rId6"/>
  </p:sldMasterIdLst>
  <p:notesMasterIdLst>
    <p:notesMasterId r:id="rId35"/>
  </p:notesMasterIdLst>
  <p:handoutMasterIdLst>
    <p:handoutMasterId r:id="rId36"/>
  </p:handout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85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6" r:id="rId32"/>
    <p:sldId id="283" r:id="rId33"/>
    <p:sldId id="284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500" autoAdjust="0"/>
  </p:normalViewPr>
  <p:slideViewPr>
    <p:cSldViewPr>
      <p:cViewPr>
        <p:scale>
          <a:sx n="100" d="100"/>
          <a:sy n="100" d="100"/>
        </p:scale>
        <p:origin x="1880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5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Cordova Simulate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2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g"/><Relationship Id="rId8" Type="http://schemas.openxmlformats.org/officeDocument/2006/relationships/image" Target="../media/image39.jp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  <a:cs typeface="+mn-cs"/>
              </a:rPr>
              <a:t>Kevin E Ford</a:t>
            </a:r>
            <a:endParaRPr lang="en-US" sz="2800" b="1" dirty="0">
              <a:solidFill>
                <a:schemeClr val="tx1">
                  <a:lumMod val="6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Introductory</a:t>
            </a:r>
            <a:endParaRPr lang="en-US" sz="2000" dirty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tx1"/>
                </a:solidFill>
                <a:effectLst/>
              </a:rPr>
              <a:t>Building Modern Mobile Apps - Cordova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889" y="14276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 OS </a:t>
            </a:r>
            <a:r>
              <a:rPr lang="en-US" smtClean="0"/>
              <a:t>with HAXM Atom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4602" y="3467519"/>
            <a:ext cx="25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smtClean="0"/>
              <a:t>with Hyper-V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710906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144228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Listed in </a:t>
            </a:r>
            <a:r>
              <a:rPr lang="en-US" dirty="0" err="1" smtClean="0"/>
              <a:t>config.xml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181042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 Platform API Access in JavaScript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Written in </a:t>
            </a:r>
            <a:r>
              <a:rPr lang="en-US" dirty="0"/>
              <a:t>N</a:t>
            </a:r>
            <a:r>
              <a:rPr lang="en-US" dirty="0" smtClean="0"/>
              <a:t>ative Languages (Objective-C, Java, C#)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 Directory - http://</a:t>
            </a:r>
            <a:r>
              <a:rPr lang="en-US" dirty="0" err="1"/>
              <a:t>cordova.apache.org</a:t>
            </a:r>
            <a:r>
              <a:rPr lang="en-US" dirty="0"/>
              <a:t>/plugins/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80643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Abstraction APIs Can Hide Native Features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1" y="447262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Changes May Lag Latest Platform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4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and Scripts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3230"/>
            <a:ext cx="2070100" cy="207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6" y="854109"/>
            <a:ext cx="2495550" cy="249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30130"/>
            <a:ext cx="2870200" cy="2120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25" y="1707755"/>
            <a:ext cx="3263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3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UI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62" y="1809750"/>
            <a:ext cx="5337876" cy="18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Ionic 2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Uses Angular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 UI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 Utilities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209327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Lab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875521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Reload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472624"/>
            <a:ext cx="5638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Viewer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221" y="2716526"/>
            <a:ext cx="2016579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10" y="1107780"/>
            <a:ext cx="2362200" cy="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39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Learning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85211"/>
            <a:ext cx="3716962" cy="36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KevinF@magenic.com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@Bowman74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windingroadway.blogspot.com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BrentE@magenic.com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brentledwards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www.brentedwards.net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brentedwards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8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Angular – Single Page Application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66220" y="1785937"/>
            <a:ext cx="3943350" cy="2767013"/>
          </a:xfrm>
          <a:prstGeom prst="rect">
            <a:avLst/>
          </a:prstGeom>
          <a:solidFill>
            <a:srgbClr val="C41F5A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/>
              <a:t>&lt;html&gt;</a:t>
            </a:r>
          </a:p>
          <a:p>
            <a:r>
              <a:rPr lang="en-US" sz="1350" dirty="0"/>
              <a:t>    </a:t>
            </a:r>
            <a:r>
              <a:rPr lang="en-US" sz="1400" dirty="0"/>
              <a:t>&lt;script </a:t>
            </a:r>
            <a:r>
              <a:rPr lang="en-US" sz="1400" dirty="0" err="1"/>
              <a:t>src</a:t>
            </a:r>
            <a:r>
              <a:rPr lang="en-US" sz="1400" dirty="0"/>
              <a:t>="</a:t>
            </a:r>
            <a:r>
              <a:rPr lang="en-US" sz="1400" dirty="0" smtClean="0"/>
              <a:t>build/</a:t>
            </a:r>
            <a:r>
              <a:rPr lang="en-US" sz="1400" dirty="0" err="1" smtClean="0"/>
              <a:t>main.js</a:t>
            </a:r>
            <a:r>
              <a:rPr lang="en-US" sz="1400" dirty="0"/>
              <a:t>"&gt;&lt;/script</a:t>
            </a:r>
            <a:r>
              <a:rPr lang="en-US" sz="1400" dirty="0" smtClean="0"/>
              <a:t>&gt;</a:t>
            </a:r>
          </a:p>
          <a:p>
            <a:r>
              <a:rPr lang="en-US" sz="1350" dirty="0" smtClean="0"/>
              <a:t>      </a:t>
            </a:r>
            <a:r>
              <a:rPr lang="en-US" sz="1350" dirty="0" smtClean="0"/>
              <a:t>&lt;body&gt;</a:t>
            </a:r>
            <a:endParaRPr lang="en-US" sz="1350" dirty="0"/>
          </a:p>
          <a:p>
            <a:pPr defTabSz="685800" eaLnBrk="0" hangingPunct="0"/>
            <a:r>
              <a:rPr lang="en-US" sz="1200" dirty="0">
                <a:latin typeface="Lucida Console" pitchFamily="49" charset="0"/>
              </a:rPr>
              <a:t>    </a:t>
            </a:r>
            <a:r>
              <a:rPr lang="en-US" sz="1200" dirty="0" smtClean="0">
                <a:latin typeface="Lucida Console" pitchFamily="49" charset="0"/>
              </a:rPr>
              <a:t>&lt;</a:t>
            </a:r>
            <a:r>
              <a:rPr lang="en-US" sz="1200" dirty="0"/>
              <a:t>ion-app</a:t>
            </a:r>
            <a:r>
              <a:rPr lang="en-US" sz="1350" dirty="0" smtClean="0"/>
              <a:t>&gt;</a:t>
            </a:r>
            <a:endParaRPr lang="en-US" sz="1200" dirty="0">
              <a:latin typeface="Lucida Console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2101" y="3848101"/>
            <a:ext cx="141577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        &lt;/</a:t>
            </a:r>
            <a:r>
              <a:rPr lang="en-US" sz="1400" dirty="0"/>
              <a:t>ion-app</a:t>
            </a:r>
            <a:r>
              <a:rPr lang="en-US" sz="1350" dirty="0" smtClean="0"/>
              <a:t>&gt;</a:t>
            </a:r>
          </a:p>
          <a:p>
            <a:r>
              <a:rPr lang="en-US" sz="1350" dirty="0"/>
              <a:t> </a:t>
            </a:r>
            <a:r>
              <a:rPr lang="en-US" sz="1350" dirty="0" smtClean="0"/>
              <a:t>     &lt;/body&gt;</a:t>
            </a:r>
            <a:endParaRPr lang="en-US" sz="1350" dirty="0"/>
          </a:p>
          <a:p>
            <a:r>
              <a:rPr lang="en-US" sz="1350" dirty="0"/>
              <a:t>&lt;/html&gt;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2576" y="1181100"/>
            <a:ext cx="9217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Main Page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72200" y="166687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172200" y="233362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172200" y="2990850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365781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bg2"/>
                </a:solidFill>
                <a:latin typeface="Lucida Console" pitchFamily="49" charset="0"/>
              </a:rPr>
              <a:t>View </a:t>
            </a:r>
            <a:r>
              <a:rPr lang="en-US" sz="1200" smtClean="0">
                <a:solidFill>
                  <a:schemeClr val="bg2"/>
                </a:solidFill>
                <a:latin typeface="Lucida Console" pitchFamily="49" charset="0"/>
              </a:rPr>
              <a:t>4</a:t>
            </a:r>
            <a:endParaRPr lang="en-US" sz="1200" dirty="0">
              <a:solidFill>
                <a:schemeClr val="bg2"/>
              </a:solidFill>
              <a:latin typeface="Lucida Console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988606" y="2716669"/>
            <a:ext cx="3212044" cy="1160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88607" y="2735095"/>
            <a:ext cx="3212043" cy="1151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88609" y="2735095"/>
            <a:ext cx="3212042" cy="1151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88608" y="2735095"/>
            <a:ext cx="3221567" cy="1151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98133" y="2735095"/>
            <a:ext cx="3212042" cy="11513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4</a:t>
            </a:r>
          </a:p>
        </p:txBody>
      </p:sp>
    </p:spTree>
    <p:extLst>
      <p:ext uri="{BB962C8B-B14F-4D97-AF65-F5344CB8AC3E}">
        <p14:creationId xmlns:p14="http://schemas.microsoft.com/office/powerpoint/2010/main" val="1372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Ionic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install –g </a:t>
            </a:r>
            <a:r>
              <a:rPr lang="en-US" dirty="0" err="1" smtClean="0"/>
              <a:t>cordova</a:t>
            </a:r>
            <a:r>
              <a:rPr lang="en-US" dirty="0" smtClean="0"/>
              <a:t> ionic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start &lt;app name&gt; &lt;app type&gt; --v2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Types: blank, tabs, </a:t>
            </a:r>
            <a:r>
              <a:rPr lang="en-US" dirty="0" err="1" smtClean="0"/>
              <a:t>sidemenu</a:t>
            </a:r>
            <a:r>
              <a:rPr lang="en-US" dirty="0" smtClean="0"/>
              <a:t>, slide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work in Visual Studio with TACO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taco.visualstudio.com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-us/docs/tutorial-ionic2/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&lt;ion-content&gt;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 ion-content &gt;</a:t>
            </a:r>
          </a:p>
          <a:p>
            <a:pPr lvl="1"/>
            <a:r>
              <a:rPr lang="en-US" dirty="0" smtClean="0"/>
              <a:t>List</a:t>
            </a:r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8A144F"/>
                </a:solidFill>
              </a:rPr>
              <a:t>&lt;</a:t>
            </a:r>
            <a:r>
              <a:rPr lang="en-US" sz="1800" dirty="0">
                <a:solidFill>
                  <a:srgbClr val="8A144F"/>
                </a:solidFill>
              </a:rPr>
              <a:t>ion-list</a:t>
            </a:r>
            <a:r>
              <a:rPr lang="en-US" sz="1800" dirty="0" smtClean="0">
                <a:solidFill>
                  <a:srgbClr val="8A144F"/>
                </a:solidFill>
              </a:rPr>
              <a:t>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	</a:t>
            </a:r>
            <a:r>
              <a:rPr lang="en-US" sz="1800" dirty="0" smtClean="0">
                <a:solidFill>
                  <a:srgbClr val="8A144F"/>
                </a:solidFill>
              </a:rPr>
              <a:t>&lt;ion-item&gt;&lt;/ion-item&gt;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&lt;/ion-list&gt;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1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953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variables in </a:t>
            </a:r>
            <a:r>
              <a:rPr lang="en-US" dirty="0" smtClean="0"/>
              <a:t>controller </a:t>
            </a:r>
            <a:r>
              <a:rPr lang="en-US" dirty="0"/>
              <a:t>using </a:t>
            </a:r>
            <a:r>
              <a:rPr lang="en-US" dirty="0" smtClean="0"/>
              <a:t>‘this’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4953002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registration: Registration;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" y="2431282"/>
            <a:ext cx="4953002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Display: &lt;ion-item&gt;{{ </a:t>
            </a:r>
            <a:r>
              <a:rPr lang="en-US" dirty="0" err="1"/>
              <a:t>registration.ScreenName</a:t>
            </a:r>
            <a:r>
              <a:rPr lang="en-US" dirty="0"/>
              <a:t> }} &lt;/ion-item&gt;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199" y="3052814"/>
            <a:ext cx="4953002" cy="1136703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Edit: &lt;ion-input data-ng-style="width: 50%" id="</a:t>
            </a:r>
            <a:r>
              <a:rPr lang="en-US" dirty="0" err="1"/>
              <a:t>txtName</a:t>
            </a:r>
            <a:r>
              <a:rPr lang="en-US" dirty="0"/>
              <a:t>" [(</a:t>
            </a:r>
            <a:r>
              <a:rPr lang="en-US" dirty="0" err="1"/>
              <a:t>ngModel</a:t>
            </a:r>
            <a:r>
              <a:rPr lang="en-US" dirty="0"/>
              <a:t>)] ="</a:t>
            </a:r>
            <a:r>
              <a:rPr lang="en-US" dirty="0" err="1"/>
              <a:t>MyName</a:t>
            </a:r>
            <a:r>
              <a:rPr lang="en-US" dirty="0"/>
              <a:t>" /&gt;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184668"/>
            <a:ext cx="3581399" cy="25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Validation/Formatting Syntax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8" y="1001339"/>
            <a:ext cx="82296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Formatting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8091" y="2087504"/>
            <a:ext cx="819870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643" y="3375794"/>
            <a:ext cx="819870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090" y="1463601"/>
            <a:ext cx="4731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&lt;ion-item&gt;{{ Name | uppercase }}&lt;/ion-item&gt;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&lt;ion-item&gt;{{ 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OtherName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 | lowercase }}&lt;/ion-item&gt;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&lt;ion-item&gt;{{ 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SomeDate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 | date:'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MM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-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dd-yyyy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' }}&lt;/Ion-item&gt;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8090" y="2622821"/>
            <a:ext cx="71082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1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ion-input type</a:t>
            </a:r>
            <a:r>
              <a:rPr lang="en-US" sz="11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="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text" id="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" [(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ngModel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)] </a:t>
            </a:r>
            <a:r>
              <a:rPr lang="en-US" sz="11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=“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" required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&lt;ion-input type="text" id="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" [(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ngModel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)] ="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" required="" 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minlength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="4" 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maxlength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="24"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&lt;ion-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datetime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 required 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displayFormat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="MM/DD/YYYY" id="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txtDate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" [(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ngModel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)] =“</a:t>
            </a:r>
            <a:r>
              <a:rPr lang="en-US" sz="11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MyDate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” /&gt;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090" y="3948408"/>
            <a:ext cx="449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&lt;div [hidden</a:t>
            </a:r>
            <a:r>
              <a:rPr lang="en-US" sz="11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]="!</a:t>
            </a:r>
            <a:r>
              <a:rPr lang="en-US" sz="1100" b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MyText.errors.minlength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"&gt;</a:t>
            </a:r>
          </a:p>
          <a:p>
            <a:r>
              <a:rPr lang="en-US" sz="11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Text must 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be at least 4 characters long.</a:t>
            </a:r>
          </a:p>
          <a:p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&lt;/div&gt;</a:t>
            </a:r>
          </a:p>
          <a:p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&lt;div [hidden</a:t>
            </a:r>
            <a:r>
              <a:rPr lang="en-US" sz="11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]="!</a:t>
            </a:r>
            <a:r>
              <a:rPr lang="en-US" sz="1100" b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MyText.errors.maxlength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"&gt;</a:t>
            </a:r>
          </a:p>
          <a:p>
            <a:r>
              <a:rPr lang="en-US" sz="11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Text cannot </a:t>
            </a:r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be more than 24 characters long.</a:t>
            </a:r>
          </a:p>
          <a:p>
            <a:r>
              <a:rPr lang="en-US" sz="11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Franklin Gothic Medium" pitchFamily="34" charset="0"/>
                <a:cs typeface="Arial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388639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Azure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Installed </a:t>
            </a:r>
            <a:r>
              <a:rPr lang="en-US" dirty="0"/>
              <a:t>v</a:t>
            </a:r>
            <a:r>
              <a:rPr lang="en-US" dirty="0" smtClean="0"/>
              <a:t>ia Plugin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09750"/>
            <a:ext cx="41147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Asnyc</a:t>
            </a:r>
            <a:r>
              <a:rPr lang="en-US" dirty="0" smtClean="0"/>
              <a:t> done via callback (.done {} 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Result Format: result[record index][field name]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Cost Primary Driver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822959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stay within the bounds of what the plugins do out of the box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3415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good but not pixel perfect UI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3059238"/>
            <a:ext cx="82295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good but not great performance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725432"/>
            <a:ext cx="822959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Writing for multiple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5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Fastest way to Create X-Platform Apps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Compromises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Limitations – often lag behind changes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20932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</a:t>
            </a:r>
            <a:r>
              <a:rPr lang="en-US" dirty="0" err="1" smtClean="0"/>
              <a:t>Node.js</a:t>
            </a:r>
            <a:r>
              <a:rPr lang="en-US" dirty="0" smtClean="0"/>
              <a:t> for Unified Stack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87552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Compromises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4" y="1213319"/>
            <a:ext cx="2929406" cy="24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4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4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Cordova Development?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0" y="742950"/>
            <a:ext cx="33274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42950"/>
            <a:ext cx="1993900" cy="208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0" y="318135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Cordova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065" y="1157907"/>
            <a:ext cx="5885935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Originally </a:t>
            </a:r>
            <a:r>
              <a:rPr lang="en-US" dirty="0" err="1" smtClean="0"/>
              <a:t>Nitobi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80936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Purchased by Adobe in 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 Open Source (</a:t>
            </a:r>
            <a:r>
              <a:rPr lang="en-US" dirty="0"/>
              <a:t>Apache 2.0 </a:t>
            </a:r>
            <a:r>
              <a:rPr lang="en-US" dirty="0" smtClean="0"/>
              <a:t>License)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PhoneGap</a:t>
            </a:r>
            <a:r>
              <a:rPr lang="en-US" dirty="0" smtClean="0"/>
              <a:t> Product Version of Cordova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157907"/>
            <a:ext cx="2589702" cy="1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4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58322"/>
            <a:ext cx="1817119" cy="228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4584"/>
            <a:ext cx="3895344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863748"/>
            <a:ext cx="1752600" cy="1743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67" y="2731557"/>
            <a:ext cx="31242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93" y="642273"/>
            <a:ext cx="3116307" cy="17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dirty="0"/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0" ma:contentTypeDescription="Create a new document." ma:contentTypeScope="" ma:versionID="eb11805da51a53c79fc60d780867cb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9c45ee31b11e05051fa505d283f9b8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A0B280-3BB9-422C-9C1C-5BD4A5737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3F5999-1790-4546-957A-2F340C1ED3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84A5C-5E41-439F-9C0F-051B3AD410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614</Words>
  <Application>Microsoft Macintosh PowerPoint</Application>
  <PresentationFormat>On-screen Show (16:9)</PresentationFormat>
  <Paragraphs>136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 Bold</vt:lpstr>
      <vt:lpstr>Calibri</vt:lpstr>
      <vt:lpstr>Franklin Gothic Medium</vt:lpstr>
      <vt:lpstr>Lucida Console</vt:lpstr>
      <vt:lpstr>ＭＳ Ｐゴシック</vt:lpstr>
      <vt:lpstr>Times New Roman</vt:lpstr>
      <vt:lpstr>Arial</vt:lpstr>
      <vt:lpstr>Custom Design</vt:lpstr>
      <vt:lpstr>Visual Studio Live! Las Vegas 2017</vt:lpstr>
      <vt:lpstr>1_Custom Design</vt:lpstr>
      <vt:lpstr>PowerPoint Presentation</vt:lpstr>
      <vt:lpstr>Kevin Ford</vt:lpstr>
      <vt:lpstr>Mobile Tasks Source Code</vt:lpstr>
      <vt:lpstr>What is Cordova Development?</vt:lpstr>
      <vt:lpstr>Cordova History</vt:lpstr>
      <vt:lpstr>IDEs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Plugins</vt:lpstr>
      <vt:lpstr>Libraries and Scripts</vt:lpstr>
      <vt:lpstr>What about the UI?</vt:lpstr>
      <vt:lpstr>A Tale of Two Apps</vt:lpstr>
      <vt:lpstr>Adding an UI Framework</vt:lpstr>
      <vt:lpstr>About Ionic 2</vt:lpstr>
      <vt:lpstr>Angular Learning Curve</vt:lpstr>
      <vt:lpstr>Angular – Single Page Application</vt:lpstr>
      <vt:lpstr>Setting up Ionic</vt:lpstr>
      <vt:lpstr>Creating a Page</vt:lpstr>
      <vt:lpstr>Binding</vt:lpstr>
      <vt:lpstr>Validation/Formatting Syntax</vt:lpstr>
      <vt:lpstr>Connecting to Azure </vt:lpstr>
      <vt:lpstr>When to Use</vt:lpstr>
      <vt:lpstr>Conclusion</vt:lpstr>
      <vt:lpstr>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2017-03-13T17:06:24Z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